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9" r:id="rId6"/>
    <p:sldId id="261" r:id="rId7"/>
    <p:sldId id="262" r:id="rId8"/>
    <p:sldId id="270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03" autoAdjust="0"/>
    <p:restoredTop sz="94660"/>
  </p:normalViewPr>
  <p:slideViewPr>
    <p:cSldViewPr snapToGrid="0">
      <p:cViewPr varScale="1">
        <p:scale>
          <a:sx n="72" d="100"/>
          <a:sy n="72" d="100"/>
        </p:scale>
        <p:origin x="79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701AE-35C4-A6D9-DE3D-84C15EE51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FCCB33-E17E-630D-695F-334F12874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7DE4F5C-547E-5277-BFEC-3F94BA953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43876E1-D7AB-8017-7EC1-08739D37A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B653D0E-289F-41FC-7021-34F16E5D1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904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2ED3D2-0C0B-4A0D-96FD-E9C451A9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F25560B-B197-591B-EA74-FAF97BBEA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E9B7BF9-A59F-BB0F-6875-8573DB11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9B3367-A869-2538-667E-F4B23244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611CA3C-EE36-4EF3-7FE8-726BA25D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7433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2E30F5-C4A6-32E5-4200-EE383E5B1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4E86D52-668F-205B-1619-8F58DC555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B774524-CF24-3F89-A7BB-B6DCD312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AF6EA04-C75D-31A8-C88E-60757F5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335943D-07B0-FBC7-B5D3-A1D02745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963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C63F9-9C80-B0FD-35B3-0BC7C8EA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7AC7BF2-09D6-C876-81BF-C8CEEC403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9F2ED31-EDBA-4629-5912-342D1BB9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2E3D06D-CF31-E651-A970-47BD5A457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F923FC4-1F9C-ADDD-7F92-BD4322F5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203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96F1F-F892-84CD-10F7-D43AD111A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A480961-042A-3A0F-293C-248ABB3DB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48EDF6F-7C3B-849E-2C6F-4F4046E43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E609BE0-5DCA-4F01-579B-546E15E7F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F41D7E7-DE33-ADEA-0C6B-7A97AFF01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658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2E99B-2C28-531D-A496-F9BB9318B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4573276-BE96-A9EA-7975-F8D25BF3A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E56CB30-8524-8AD3-CF1A-C943F34CB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3C9593A-8AFB-DDC7-7E9E-0B37324E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119287D-4A46-3F2A-CA9B-DC6568143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D163F9B-783A-4CD3-94D5-8FBF21A5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8370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12017-4AAC-AFF6-D8B8-CE375AE20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4D0E309-EE9F-F87C-DB3A-265D837C6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6DBD591-345D-D966-20DC-2B46B450D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50147B71-7C2F-8B06-DC76-891DD2D8E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09FA3A29-D5BA-17EA-2DA2-75C7681CC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F4570AFC-05AC-E823-ACEA-4E7C04B7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ED1D239-C575-4F5A-DAC1-C9C955ABA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A90A5D2B-0696-C8F0-E8AB-873A4208A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4179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09BC31-5590-3D12-CC0B-74CB9A8FE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C600ABA-CAC6-1FD8-AF6B-DBE61FB04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C8DB073-F625-82D0-A2E5-34025F46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6A99835-9865-6F44-F69C-7FF3AE37D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3499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23264D9B-092D-773C-2C5D-5A939CE6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3993C3A6-8012-09C1-34D6-13AB25439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9DF83F0-C2F0-0C25-D573-0BB43F07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7167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66383-D8BF-E821-3FD3-CA3E6522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9A210F0-660B-ACF2-00D8-064B1C3B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4F626312-2A78-2ADF-1774-2E40F4B741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6F31EE4-8E9C-1D34-E27D-DEF6B4DF0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11FFD501-C3D4-38D3-2622-3EA9253F9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B379CA7-63E3-3910-0CAE-792E0747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2043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99C96-A025-0B6E-711D-EE2D5C6C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D56FB69C-3EAF-2233-0967-FC99AD91F6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50DAFF1-B719-5895-0D1B-0B712EF2F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D8772EE-EE32-1282-0A55-803051078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4FB6506-9EA6-2E6C-643A-7C3791E25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3DCA84B-92D0-863D-ED0D-0F4A132C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8350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2429EC54-2341-AB65-CBA6-0A2A852C1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3299843-F83E-D450-6AD4-A1A94C423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4343B47-29AD-7396-58FA-4756CDC2D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00CAF-3684-4490-8284-38BDDE1DB1E0}" type="datetimeFigureOut">
              <a:rPr lang="pt-PT" smtClean="0"/>
              <a:pPr/>
              <a:t>23/06/2022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F305BCF-A84B-22F7-F05D-AE06D68F4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550D020-4D8D-24EA-6102-C4B281EB28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E6791-0D80-44A8-BF37-D355AF35FD1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21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Jo&#227;o%20Grilo\Desktop\Demonstra&#231;&#227;o.mp4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jpeg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3BF4EEA-DF09-B508-9367-D60D94A4C7DE}"/>
              </a:ext>
            </a:extLst>
          </p:cNvPr>
          <p:cNvSpPr txBox="1">
            <a:spLocks/>
          </p:cNvSpPr>
          <p:nvPr/>
        </p:nvSpPr>
        <p:spPr>
          <a:xfrm>
            <a:off x="1" y="602310"/>
            <a:ext cx="12192000" cy="5501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buNone/>
            </a:pPr>
            <a:r>
              <a:rPr lang="pt-PT" sz="4400" b="1" dirty="0">
                <a:solidFill>
                  <a:srgbClr val="AC2B19"/>
                </a:solidFill>
                <a:latin typeface="+mj-lt"/>
              </a:rPr>
              <a:t>GESTÃO DE UMA REDE DE COMBOIOS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7B73671-243E-161C-D897-055CF79A4B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98"/>
          <a:stretch/>
        </p:blipFill>
        <p:spPr bwMode="auto">
          <a:xfrm>
            <a:off x="0" y="1805481"/>
            <a:ext cx="12192000" cy="505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1ADF945-4BA6-F69D-7360-B6C6CAFE9035}"/>
              </a:ext>
            </a:extLst>
          </p:cNvPr>
          <p:cNvSpPr/>
          <p:nvPr/>
        </p:nvSpPr>
        <p:spPr>
          <a:xfrm>
            <a:off x="10232866" y="5955061"/>
            <a:ext cx="2034424" cy="91557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Grupo 10 - P8:</a:t>
            </a:r>
          </a:p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João Diogo, 89340 </a:t>
            </a:r>
          </a:p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Rafael Remígio, 102435	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6834FCB-3B73-F17D-6BAA-5387FFCABE5E}"/>
              </a:ext>
            </a:extLst>
          </p:cNvPr>
          <p:cNvSpPr/>
          <p:nvPr/>
        </p:nvSpPr>
        <p:spPr>
          <a:xfrm>
            <a:off x="75290" y="6550223"/>
            <a:ext cx="15046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23 de junho 2022</a:t>
            </a:r>
            <a:endParaRPr lang="pt-PT" sz="1400" dirty="0">
              <a:solidFill>
                <a:schemeClr val="bg1"/>
              </a:solidFill>
              <a:cs typeface="Arial Hebrew" pitchFamily="2" charset="-79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F260120-84E0-0CBE-5960-F443368C0600}"/>
              </a:ext>
            </a:extLst>
          </p:cNvPr>
          <p:cNvSpPr/>
          <p:nvPr/>
        </p:nvSpPr>
        <p:spPr>
          <a:xfrm>
            <a:off x="75290" y="1370208"/>
            <a:ext cx="26787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800" dirty="0"/>
              <a:t>PROJETO FINAL </a:t>
            </a:r>
            <a:r>
              <a:rPr lang="pt-PT" sz="2800" dirty="0">
                <a:solidFill>
                  <a:schemeClr val="bg1"/>
                </a:solidFill>
              </a:rPr>
              <a:t>BASES DE DADOS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17DB89D-C177-FAD0-BB88-D849E1C86203}"/>
              </a:ext>
            </a:extLst>
          </p:cNvPr>
          <p:cNvSpPr/>
          <p:nvPr/>
        </p:nvSpPr>
        <p:spPr>
          <a:xfrm>
            <a:off x="75290" y="2155038"/>
            <a:ext cx="21712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600" dirty="0">
                <a:solidFill>
                  <a:schemeClr val="bg1"/>
                </a:solidFill>
              </a:rPr>
              <a:t>Docente: Carlos Costa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C5EF008-9ED8-14B6-0448-643AE0F5F2E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40819" y="30934"/>
            <a:ext cx="2421596" cy="48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77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3">
            <a:extLst>
              <a:ext uri="{FF2B5EF4-FFF2-40B4-BE49-F238E27FC236}">
                <a16:creationId xmlns:a16="http://schemas.microsoft.com/office/drawing/2014/main" id="{3E1FE311-3EC8-7B23-CD8D-2CD17F88A15F}"/>
              </a:ext>
            </a:extLst>
          </p:cNvPr>
          <p:cNvSpPr txBox="1"/>
          <p:nvPr/>
        </p:nvSpPr>
        <p:spPr>
          <a:xfrm>
            <a:off x="5566007" y="2513552"/>
            <a:ext cx="6014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 dirty="0" err="1">
                <a:solidFill>
                  <a:srgbClr val="C00000"/>
                </a:solidFill>
              </a:rPr>
              <a:t>Stored</a:t>
            </a:r>
            <a:r>
              <a:rPr lang="pt-PT" sz="2000" b="1" dirty="0">
                <a:solidFill>
                  <a:srgbClr val="C00000"/>
                </a:solidFill>
              </a:rPr>
              <a:t> </a:t>
            </a:r>
            <a:r>
              <a:rPr lang="pt-PT" sz="2000" b="1" dirty="0" err="1">
                <a:solidFill>
                  <a:srgbClr val="C00000"/>
                </a:solidFill>
              </a:rPr>
              <a:t>Procedure</a:t>
            </a:r>
            <a:r>
              <a:rPr lang="pt-PT" sz="2000" b="1" dirty="0">
                <a:solidFill>
                  <a:srgbClr val="C00000"/>
                </a:solidFill>
              </a:rPr>
              <a:t> </a:t>
            </a:r>
            <a:r>
              <a:rPr lang="pt-PT" sz="2000" b="1" i="1" dirty="0" err="1">
                <a:solidFill>
                  <a:srgbClr val="C00000"/>
                </a:solidFill>
              </a:rPr>
              <a:t>AddNewEmployee</a:t>
            </a:r>
            <a:r>
              <a:rPr lang="pt-PT" sz="2000" b="1" dirty="0">
                <a:solidFill>
                  <a:srgbClr val="C00000"/>
                </a:solidFill>
              </a:rPr>
              <a:t>          </a:t>
            </a:r>
            <a:r>
              <a:rPr lang="pt-PT" sz="2000" dirty="0"/>
              <a:t>adiciona um novo funcionário com todos os seus dados.</a:t>
            </a:r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8906321A-3384-0823-2C69-7922DD219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8411" y="4591991"/>
            <a:ext cx="4786346" cy="2179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7203A388-D01D-1AED-5377-002AE2FF9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1636" y="1400827"/>
            <a:ext cx="4063815" cy="2933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1AF4DAF-2255-74F4-2A89-27EC1930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pt-PT" b="1" dirty="0">
                <a:solidFill>
                  <a:srgbClr val="C00000"/>
                </a:solidFill>
              </a:rPr>
              <a:t>EXEMPLOS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51BF425B-CC6B-2543-F37A-C1E61DDF8308}"/>
              </a:ext>
            </a:extLst>
          </p:cNvPr>
          <p:cNvCxnSpPr>
            <a:cxnSpLocks/>
          </p:cNvCxnSpPr>
          <p:nvPr/>
        </p:nvCxnSpPr>
        <p:spPr>
          <a:xfrm>
            <a:off x="9566508" y="2738658"/>
            <a:ext cx="43262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8988193-41D3-598E-3564-3554AEFBB7F8}"/>
              </a:ext>
            </a:extLst>
          </p:cNvPr>
          <p:cNvSpPr/>
          <p:nvPr/>
        </p:nvSpPr>
        <p:spPr>
          <a:xfrm>
            <a:off x="250371" y="1356358"/>
            <a:ext cx="11767458" cy="2933336"/>
          </a:xfrm>
          <a:prstGeom prst="round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A9FDDC1C-73C8-3CAE-B924-20E582AA6D46}"/>
              </a:ext>
            </a:extLst>
          </p:cNvPr>
          <p:cNvSpPr/>
          <p:nvPr/>
        </p:nvSpPr>
        <p:spPr>
          <a:xfrm>
            <a:off x="250371" y="4591991"/>
            <a:ext cx="11767458" cy="1961209"/>
          </a:xfrm>
          <a:prstGeom prst="round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0B8DB1EA-E23F-FBC5-4A52-A1008F61E0E1}"/>
              </a:ext>
            </a:extLst>
          </p:cNvPr>
          <p:cNvSpPr txBox="1"/>
          <p:nvPr/>
        </p:nvSpPr>
        <p:spPr>
          <a:xfrm>
            <a:off x="5526228" y="5218652"/>
            <a:ext cx="6014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 dirty="0">
                <a:solidFill>
                  <a:srgbClr val="C00000"/>
                </a:solidFill>
              </a:rPr>
              <a:t>UDF </a:t>
            </a:r>
            <a:r>
              <a:rPr lang="pt-PT" sz="2000" b="1" i="1" dirty="0" err="1">
                <a:solidFill>
                  <a:srgbClr val="C00000"/>
                </a:solidFill>
              </a:rPr>
              <a:t>FindTicketsByCC</a:t>
            </a:r>
            <a:r>
              <a:rPr lang="pt-PT" sz="2000" b="1" dirty="0">
                <a:solidFill>
                  <a:srgbClr val="C00000"/>
                </a:solidFill>
              </a:rPr>
              <a:t>          </a:t>
            </a:r>
            <a:r>
              <a:rPr lang="pt-PT" sz="2000" dirty="0"/>
              <a:t>devolve um ou mais bilhetes correspondentes ao número do CC de um dado cliente.</a:t>
            </a:r>
          </a:p>
        </p:txBody>
      </p: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56CEBB99-D6DD-C73E-7112-B578D35E9E39}"/>
              </a:ext>
            </a:extLst>
          </p:cNvPr>
          <p:cNvCxnSpPr>
            <a:cxnSpLocks/>
          </p:cNvCxnSpPr>
          <p:nvPr/>
        </p:nvCxnSpPr>
        <p:spPr>
          <a:xfrm>
            <a:off x="7890108" y="5438316"/>
            <a:ext cx="43262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359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84A121-58B8-F075-ED46-35B1CF7F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pt-PT" b="1" dirty="0">
                <a:solidFill>
                  <a:srgbClr val="C00000"/>
                </a:solidFill>
              </a:rPr>
              <a:t>DEMONSTRAÇÃO</a:t>
            </a:r>
          </a:p>
        </p:txBody>
      </p:sp>
      <p:pic>
        <p:nvPicPr>
          <p:cNvPr id="3" name="Demonstração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15654" y="924635"/>
            <a:ext cx="7656394" cy="574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40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53" name="Rectangle 6152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Zaha Hadid Architects designs futuristic train station for Estonia">
            <a:extLst>
              <a:ext uri="{FF2B5EF4-FFF2-40B4-BE49-F238E27FC236}">
                <a16:creationId xmlns:a16="http://schemas.microsoft.com/office/drawing/2014/main" id="{ECE8A0DF-18AC-FDE2-1C54-EF7E95E01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3" b="-1"/>
          <a:stretch/>
        </p:blipFill>
        <p:spPr bwMode="auto">
          <a:xfrm>
            <a:off x="14171" y="6183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91420DA-0E9F-3CB0-B225-A2051F48310E}"/>
              </a:ext>
            </a:extLst>
          </p:cNvPr>
          <p:cNvSpPr>
            <a:spLocks noGrp="1"/>
          </p:cNvSpPr>
          <p:nvPr/>
        </p:nvSpPr>
        <p:spPr>
          <a:xfrm>
            <a:off x="838200" y="963877"/>
            <a:ext cx="3494362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dirty="0" err="1">
                <a:solidFill>
                  <a:schemeClr val="bg1"/>
                </a:solidFill>
              </a:rPr>
              <a:t>Obrigado</a:t>
            </a:r>
            <a:r>
              <a:rPr lang="en-US" dirty="0">
                <a:solidFill>
                  <a:schemeClr val="bg1"/>
                </a:solidFill>
              </a:rPr>
              <a:t> pela </a:t>
            </a:r>
            <a:r>
              <a:rPr lang="en-US" dirty="0" err="1">
                <a:solidFill>
                  <a:schemeClr val="bg1"/>
                </a:solidFill>
              </a:rPr>
              <a:t>atenção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6155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A0C5546-8B89-2211-DC35-D2702E28FA48}"/>
              </a:ext>
            </a:extLst>
          </p:cNvPr>
          <p:cNvSpPr/>
          <p:nvPr/>
        </p:nvSpPr>
        <p:spPr>
          <a:xfrm>
            <a:off x="10143405" y="5894123"/>
            <a:ext cx="2034424" cy="91557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Grupo 10 - P8:</a:t>
            </a:r>
          </a:p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João Diogo, 89340 </a:t>
            </a:r>
          </a:p>
          <a:p>
            <a:pPr>
              <a:lnSpc>
                <a:spcPts val="2214"/>
              </a:lnSpc>
            </a:pPr>
            <a:r>
              <a:rPr lang="pt-PT" sz="1400" dirty="0">
                <a:solidFill>
                  <a:schemeClr val="bg1"/>
                </a:solidFill>
                <a:ea typeface="Times New Roman" panose="02020603050405020304" pitchFamily="18" charset="0"/>
                <a:cs typeface="Arial Hebrew" pitchFamily="2" charset="-79"/>
              </a:rPr>
              <a:t>Rafael Remígio, 102435	</a:t>
            </a:r>
          </a:p>
        </p:txBody>
      </p:sp>
    </p:spTree>
    <p:extLst>
      <p:ext uri="{BB962C8B-B14F-4D97-AF65-F5344CB8AC3E}">
        <p14:creationId xmlns:p14="http://schemas.microsoft.com/office/powerpoint/2010/main" val="1074912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53C6241-EC8F-3982-B8C3-358AA649B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pt-PT" b="1" dirty="0">
                <a:solidFill>
                  <a:srgbClr val="C00000"/>
                </a:solidFill>
              </a:rPr>
              <a:t>CONTEÚDO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F591508-E509-A594-6B54-DEE049621716}"/>
              </a:ext>
            </a:extLst>
          </p:cNvPr>
          <p:cNvSpPr txBox="1"/>
          <p:nvPr/>
        </p:nvSpPr>
        <p:spPr>
          <a:xfrm>
            <a:off x="401001" y="2829930"/>
            <a:ext cx="2508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800" dirty="0"/>
              <a:t>Requerimentos;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3DC1C63-9A5C-479E-0D39-C29F186B2899}"/>
              </a:ext>
            </a:extLst>
          </p:cNvPr>
          <p:cNvSpPr txBox="1"/>
          <p:nvPr/>
        </p:nvSpPr>
        <p:spPr>
          <a:xfrm>
            <a:off x="4425354" y="2771708"/>
            <a:ext cx="3254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/>
              <a:t>Diagrama ER e Esquema Relacional;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3CC697-398F-3EDF-85B8-7908F6F9F760}"/>
              </a:ext>
            </a:extLst>
          </p:cNvPr>
          <p:cNvSpPr txBox="1"/>
          <p:nvPr/>
        </p:nvSpPr>
        <p:spPr>
          <a:xfrm>
            <a:off x="9330389" y="2829930"/>
            <a:ext cx="1513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800" dirty="0"/>
              <a:t>SQL DDL;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57CC23D-463A-CB9F-65D1-9F42A5EAB6B7}"/>
              </a:ext>
            </a:extLst>
          </p:cNvPr>
          <p:cNvSpPr txBox="1"/>
          <p:nvPr/>
        </p:nvSpPr>
        <p:spPr>
          <a:xfrm>
            <a:off x="811750" y="5222291"/>
            <a:ext cx="1600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800" dirty="0"/>
              <a:t>SQL MDL;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08F97CA-E4A8-A032-5EEF-4D32B61D53FF}"/>
              </a:ext>
            </a:extLst>
          </p:cNvPr>
          <p:cNvSpPr txBox="1"/>
          <p:nvPr/>
        </p:nvSpPr>
        <p:spPr>
          <a:xfrm>
            <a:off x="5175440" y="5226653"/>
            <a:ext cx="1667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800" dirty="0"/>
              <a:t>Exemplos;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BE3FE4A-4B03-EC7E-1DE6-C68276040BFD}"/>
              </a:ext>
            </a:extLst>
          </p:cNvPr>
          <p:cNvSpPr txBox="1"/>
          <p:nvPr/>
        </p:nvSpPr>
        <p:spPr>
          <a:xfrm>
            <a:off x="8842783" y="5222291"/>
            <a:ext cx="240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800" dirty="0"/>
              <a:t>Demonstração;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B0007B01-4832-9F23-5A72-934108D5C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13" y="1357042"/>
            <a:ext cx="1438275" cy="1590675"/>
          </a:xfrm>
          <a:prstGeom prst="rect">
            <a:avLst/>
          </a:prstGeom>
        </p:spPr>
      </p:pic>
      <p:pic>
        <p:nvPicPr>
          <p:cNvPr id="1026" name="Picture 2" descr="Diagrama de Árvore: O que é, como fazer e tipos | Labone">
            <a:extLst>
              <a:ext uri="{FF2B5EF4-FFF2-40B4-BE49-F238E27FC236}">
                <a16:creationId xmlns:a16="http://schemas.microsoft.com/office/drawing/2014/main" id="{F1B5A404-9382-95CA-9769-739C47FEE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323" y="1417638"/>
            <a:ext cx="2233805" cy="14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35AFA5FB-8B3F-8581-EAF7-A5BB848DC38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t="-2127" b="8325"/>
          <a:stretch/>
        </p:blipFill>
        <p:spPr>
          <a:xfrm>
            <a:off x="9243925" y="1357042"/>
            <a:ext cx="1686483" cy="1533484"/>
          </a:xfrm>
          <a:prstGeom prst="rect">
            <a:avLst/>
          </a:prstGeom>
        </p:spPr>
      </p:pic>
      <p:pic>
        <p:nvPicPr>
          <p:cNvPr id="1032" name="Picture 8" descr="Sql File Document Icon, Document Icons, File Icons, Sql Icons PNG and  Vector with Transparent Background for Free Download">
            <a:extLst>
              <a:ext uri="{FF2B5EF4-FFF2-40B4-BE49-F238E27FC236}">
                <a16:creationId xmlns:a16="http://schemas.microsoft.com/office/drawing/2014/main" id="{18E6AD58-46B2-B0C2-9597-D9768DBA5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05" y="3689359"/>
            <a:ext cx="1794542" cy="179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remium Vector | Software development, programming, coding vector concept.">
            <a:extLst>
              <a:ext uri="{FF2B5EF4-FFF2-40B4-BE49-F238E27FC236}">
                <a16:creationId xmlns:a16="http://schemas.microsoft.com/office/drawing/2014/main" id="{35CBF2E8-197C-035A-4F97-09344A141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3" b="12266"/>
          <a:stretch/>
        </p:blipFill>
        <p:spPr bwMode="auto">
          <a:xfrm>
            <a:off x="4974614" y="3791112"/>
            <a:ext cx="2069221" cy="156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nternet video Vectors &amp; Illustrations for Free Download | Freepik">
            <a:extLst>
              <a:ext uri="{FF2B5EF4-FFF2-40B4-BE49-F238E27FC236}">
                <a16:creationId xmlns:a16="http://schemas.microsoft.com/office/drawing/2014/main" id="{16259BDD-E12C-9E7C-9598-DDF2382A6F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65" b="11150"/>
          <a:stretch/>
        </p:blipFill>
        <p:spPr bwMode="auto">
          <a:xfrm>
            <a:off x="8830547" y="3858141"/>
            <a:ext cx="2401684" cy="1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604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57C1BB8-5E4F-200D-4375-0E6592151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pt-PT" b="1" dirty="0">
                <a:solidFill>
                  <a:srgbClr val="C00000"/>
                </a:solidFill>
              </a:rPr>
              <a:t>REQUERIMENTOS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B917775-13C0-FF86-7695-042D375558F4}"/>
              </a:ext>
            </a:extLst>
          </p:cNvPr>
          <p:cNvSpPr txBox="1"/>
          <p:nvPr/>
        </p:nvSpPr>
        <p:spPr>
          <a:xfrm>
            <a:off x="1332057" y="2949026"/>
            <a:ext cx="863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Gerir linhas e tráfego de comboios;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5B72921-1E84-D9E2-EA1E-3C60859CFD7E}"/>
              </a:ext>
            </a:extLst>
          </p:cNvPr>
          <p:cNvSpPr txBox="1"/>
          <p:nvPr/>
        </p:nvSpPr>
        <p:spPr>
          <a:xfrm>
            <a:off x="1332056" y="5423629"/>
            <a:ext cx="863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Gerir a compra de bilhetes pelos clientes.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03F69C9-F9F4-005B-A62A-DEDD70BA6A6F}"/>
              </a:ext>
            </a:extLst>
          </p:cNvPr>
          <p:cNvSpPr txBox="1"/>
          <p:nvPr/>
        </p:nvSpPr>
        <p:spPr>
          <a:xfrm>
            <a:off x="1332057" y="4248411"/>
            <a:ext cx="7589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Representar horários dos comboios;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42F201A-3147-1442-7952-FB12204AA702}"/>
              </a:ext>
            </a:extLst>
          </p:cNvPr>
          <p:cNvSpPr txBox="1"/>
          <p:nvPr/>
        </p:nvSpPr>
        <p:spPr>
          <a:xfrm>
            <a:off x="1332057" y="1654343"/>
            <a:ext cx="8732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Gerir funcionários, comboios e estações de comboios;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BDFE9F7-E7C5-DA0C-0BB9-53AB340DF6F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434511" y="1159398"/>
            <a:ext cx="1073604" cy="1420946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E04518-5C1D-1249-3165-BB819DB14ED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533206" y="2688906"/>
            <a:ext cx="876214" cy="123614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8C0AF79-8BB6-3CE6-569D-285F2467D78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434511" y="4176634"/>
            <a:ext cx="1164758" cy="910222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10CE5C2-AA3B-0704-C80C-86AD7FA71947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129525" y="5236217"/>
            <a:ext cx="1776639" cy="1314481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58CF5F69-166B-9EBE-E4CC-C1ED68EF131F}"/>
              </a:ext>
            </a:extLst>
          </p:cNvPr>
          <p:cNvSpPr/>
          <p:nvPr/>
        </p:nvSpPr>
        <p:spPr>
          <a:xfrm>
            <a:off x="515629" y="1508986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173C681-29F6-1442-7CCF-E2A741C94660}"/>
              </a:ext>
            </a:extLst>
          </p:cNvPr>
          <p:cNvSpPr/>
          <p:nvPr/>
        </p:nvSpPr>
        <p:spPr>
          <a:xfrm>
            <a:off x="515629" y="2763337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388166-BFBE-00BD-2A63-3FFC9D5CDECB}"/>
              </a:ext>
            </a:extLst>
          </p:cNvPr>
          <p:cNvSpPr/>
          <p:nvPr/>
        </p:nvSpPr>
        <p:spPr>
          <a:xfrm>
            <a:off x="515629" y="4017688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3</a:t>
            </a:r>
          </a:p>
        </p:txBody>
      </p: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B08E86CA-FD09-5F04-A27F-EE4531D7F694}"/>
              </a:ext>
            </a:extLst>
          </p:cNvPr>
          <p:cNvCxnSpPr>
            <a:stCxn id="20" idx="4"/>
            <a:endCxn id="21" idx="0"/>
          </p:cNvCxnSpPr>
          <p:nvPr/>
        </p:nvCxnSpPr>
        <p:spPr>
          <a:xfrm>
            <a:off x="923843" y="2322920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xão reta unidirecional 23">
            <a:extLst>
              <a:ext uri="{FF2B5EF4-FFF2-40B4-BE49-F238E27FC236}">
                <a16:creationId xmlns:a16="http://schemas.microsoft.com/office/drawing/2014/main" id="{87989539-B7E5-3857-F1F4-65D7235366B4}"/>
              </a:ext>
            </a:extLst>
          </p:cNvPr>
          <p:cNvCxnSpPr/>
          <p:nvPr/>
        </p:nvCxnSpPr>
        <p:spPr>
          <a:xfrm>
            <a:off x="923843" y="3577271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865884FB-0719-9292-0B69-BA07BA99BDF6}"/>
              </a:ext>
            </a:extLst>
          </p:cNvPr>
          <p:cNvSpPr/>
          <p:nvPr/>
        </p:nvSpPr>
        <p:spPr>
          <a:xfrm>
            <a:off x="515629" y="5278272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4</a:t>
            </a:r>
          </a:p>
        </p:txBody>
      </p:sp>
      <p:cxnSp>
        <p:nvCxnSpPr>
          <p:cNvPr id="26" name="Conexão reta unidirecional 25">
            <a:extLst>
              <a:ext uri="{FF2B5EF4-FFF2-40B4-BE49-F238E27FC236}">
                <a16:creationId xmlns:a16="http://schemas.microsoft.com/office/drawing/2014/main" id="{EB904C3D-68B0-501B-2981-1386E439DCDB}"/>
              </a:ext>
            </a:extLst>
          </p:cNvPr>
          <p:cNvCxnSpPr/>
          <p:nvPr/>
        </p:nvCxnSpPr>
        <p:spPr>
          <a:xfrm>
            <a:off x="923843" y="4837855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37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">
            <a:extLst>
              <a:ext uri="{FF2B5EF4-FFF2-40B4-BE49-F238E27FC236}">
                <a16:creationId xmlns:a16="http://schemas.microsoft.com/office/drawing/2014/main" id="{1997304C-E525-B1AD-DAFA-B8CDE422D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3003" t="1621" r="2638" b="1575"/>
          <a:stretch/>
        </p:blipFill>
        <p:spPr bwMode="auto">
          <a:xfrm>
            <a:off x="3794094" y="0"/>
            <a:ext cx="8397906" cy="6858000"/>
          </a:xfrm>
          <a:prstGeom prst="rect">
            <a:avLst/>
          </a:prstGeom>
          <a:noFill/>
        </p:spPr>
      </p:pic>
      <p:sp>
        <p:nvSpPr>
          <p:cNvPr id="4" name="Seta: Pentágono 3">
            <a:extLst>
              <a:ext uri="{FF2B5EF4-FFF2-40B4-BE49-F238E27FC236}">
                <a16:creationId xmlns:a16="http://schemas.microsoft.com/office/drawing/2014/main" id="{431450EC-0EFE-A8C1-E2D4-04A003892EC9}"/>
              </a:ext>
            </a:extLst>
          </p:cNvPr>
          <p:cNvSpPr/>
          <p:nvPr/>
        </p:nvSpPr>
        <p:spPr>
          <a:xfrm>
            <a:off x="0" y="1986642"/>
            <a:ext cx="3701143" cy="2884715"/>
          </a:xfrm>
          <a:prstGeom prst="homePlate">
            <a:avLst>
              <a:gd name="adj" fmla="val 26226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44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DIAGRAMA ER</a:t>
            </a:r>
          </a:p>
          <a:p>
            <a:pPr algn="ctr"/>
            <a:endParaRPr lang="pt-P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5298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227C866A-A050-81E2-1A2F-2EFE9EBB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16558" y="489857"/>
            <a:ext cx="8675442" cy="6139543"/>
          </a:xfrm>
          <a:prstGeom prst="rect">
            <a:avLst/>
          </a:prstGeom>
          <a:noFill/>
        </p:spPr>
      </p:pic>
      <p:sp>
        <p:nvSpPr>
          <p:cNvPr id="4" name="Seta: Pentágono 3">
            <a:extLst>
              <a:ext uri="{FF2B5EF4-FFF2-40B4-BE49-F238E27FC236}">
                <a16:creationId xmlns:a16="http://schemas.microsoft.com/office/drawing/2014/main" id="{431450EC-0EFE-A8C1-E2D4-04A003892EC9}"/>
              </a:ext>
            </a:extLst>
          </p:cNvPr>
          <p:cNvSpPr/>
          <p:nvPr/>
        </p:nvSpPr>
        <p:spPr>
          <a:xfrm>
            <a:off x="0" y="1986642"/>
            <a:ext cx="3701143" cy="2884715"/>
          </a:xfrm>
          <a:prstGeom prst="homePlate">
            <a:avLst>
              <a:gd name="adj" fmla="val 26226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44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ESQUEMA RELACIONAL</a:t>
            </a:r>
          </a:p>
          <a:p>
            <a:pPr algn="ctr"/>
            <a:endParaRPr lang="pt-PT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29442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7D67278-9313-84F7-93FC-7E7D297B17FE}"/>
              </a:ext>
            </a:extLst>
          </p:cNvPr>
          <p:cNvSpPr>
            <a:spLocks noGrp="1"/>
          </p:cNvSpPr>
          <p:nvPr/>
        </p:nvSpPr>
        <p:spPr>
          <a:xfrm>
            <a:off x="1479177" y="2399052"/>
            <a:ext cx="8229600" cy="4404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/>
              <a:t>13 tabelas;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49DE27-A1BD-03A0-BCA8-5F3344B2149C}"/>
              </a:ext>
            </a:extLst>
          </p:cNvPr>
          <p:cNvSpPr txBox="1">
            <a:spLocks/>
          </p:cNvSpPr>
          <p:nvPr/>
        </p:nvSpPr>
        <p:spPr>
          <a:xfrm>
            <a:off x="0" y="-48577"/>
            <a:ext cx="61939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b="1" dirty="0">
                <a:solidFill>
                  <a:srgbClr val="C00000"/>
                </a:solidFill>
              </a:rPr>
              <a:t>SQL DDL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3D256C6-5863-D494-EC33-F41687522524}"/>
              </a:ext>
            </a:extLst>
          </p:cNvPr>
          <p:cNvSpPr/>
          <p:nvPr/>
        </p:nvSpPr>
        <p:spPr>
          <a:xfrm>
            <a:off x="379720" y="2212294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99A8999-F829-B579-4D78-B8CB22DF43DA}"/>
              </a:ext>
            </a:extLst>
          </p:cNvPr>
          <p:cNvSpPr/>
          <p:nvPr/>
        </p:nvSpPr>
        <p:spPr>
          <a:xfrm>
            <a:off x="379720" y="3466645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2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7462917-B406-9BB1-2E03-546FE7E3019D}"/>
              </a:ext>
            </a:extLst>
          </p:cNvPr>
          <p:cNvSpPr/>
          <p:nvPr/>
        </p:nvSpPr>
        <p:spPr>
          <a:xfrm>
            <a:off x="379720" y="4720996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3</a:t>
            </a:r>
          </a:p>
        </p:txBody>
      </p:sp>
      <p:cxnSp>
        <p:nvCxnSpPr>
          <p:cNvPr id="33" name="Conexão reta unidirecional 32">
            <a:extLst>
              <a:ext uri="{FF2B5EF4-FFF2-40B4-BE49-F238E27FC236}">
                <a16:creationId xmlns:a16="http://schemas.microsoft.com/office/drawing/2014/main" id="{3B9329B7-4D5B-539D-6B3C-EE5107939CD0}"/>
              </a:ext>
            </a:extLst>
          </p:cNvPr>
          <p:cNvCxnSpPr>
            <a:stCxn id="29" idx="4"/>
            <a:endCxn id="30" idx="0"/>
          </p:cNvCxnSpPr>
          <p:nvPr/>
        </p:nvCxnSpPr>
        <p:spPr>
          <a:xfrm>
            <a:off x="787934" y="3026228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xão reta unidirecional 33">
            <a:extLst>
              <a:ext uri="{FF2B5EF4-FFF2-40B4-BE49-F238E27FC236}">
                <a16:creationId xmlns:a16="http://schemas.microsoft.com/office/drawing/2014/main" id="{11D3AB37-124E-3331-9B30-E3BFB7BAEDE2}"/>
              </a:ext>
            </a:extLst>
          </p:cNvPr>
          <p:cNvCxnSpPr/>
          <p:nvPr/>
        </p:nvCxnSpPr>
        <p:spPr>
          <a:xfrm>
            <a:off x="787934" y="4280579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8C01889-9B60-D2C9-F4AD-117F3AEACBB6}"/>
              </a:ext>
            </a:extLst>
          </p:cNvPr>
          <p:cNvSpPr txBox="1"/>
          <p:nvPr/>
        </p:nvSpPr>
        <p:spPr>
          <a:xfrm>
            <a:off x="1479177" y="3634248"/>
            <a:ext cx="12250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700" dirty="0"/>
              <a:t>7 tipos;</a:t>
            </a:r>
          </a:p>
          <a:p>
            <a:endParaRPr lang="pt-PT" sz="2700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DE4CAA9-AB1D-B7F4-7C1D-6431D76CEC52}"/>
              </a:ext>
            </a:extLst>
          </p:cNvPr>
          <p:cNvSpPr txBox="1"/>
          <p:nvPr/>
        </p:nvSpPr>
        <p:spPr>
          <a:xfrm>
            <a:off x="1479177" y="4874047"/>
            <a:ext cx="53366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700" dirty="0"/>
              <a:t>Não foram utilizados indexes.</a:t>
            </a:r>
          </a:p>
        </p:txBody>
      </p:sp>
      <p:pic>
        <p:nvPicPr>
          <p:cNvPr id="2052" name="Picture 4" descr="Train Station Background Hd - 1024x1024 Wallpaper - teahub.io">
            <a:extLst>
              <a:ext uri="{FF2B5EF4-FFF2-40B4-BE49-F238E27FC236}">
                <a16:creationId xmlns:a16="http://schemas.microsoft.com/office/drawing/2014/main" id="{6523E50C-AFB8-0B65-5846-F6C6ADE16E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1" r="6008"/>
          <a:stretch/>
        </p:blipFill>
        <p:spPr bwMode="auto">
          <a:xfrm>
            <a:off x="5834747" y="0"/>
            <a:ext cx="635725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2276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4D45D15-7809-7573-4789-36873AA04F14}"/>
              </a:ext>
            </a:extLst>
          </p:cNvPr>
          <p:cNvSpPr txBox="1">
            <a:spLocks/>
          </p:cNvSpPr>
          <p:nvPr/>
        </p:nvSpPr>
        <p:spPr>
          <a:xfrm>
            <a:off x="0" y="-48577"/>
            <a:ext cx="61939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b="1" dirty="0">
                <a:solidFill>
                  <a:srgbClr val="C00000"/>
                </a:solidFill>
              </a:rPr>
              <a:t>SQL DML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5BBD807-94D1-036D-A292-B9B516134247}"/>
              </a:ext>
            </a:extLst>
          </p:cNvPr>
          <p:cNvSpPr/>
          <p:nvPr/>
        </p:nvSpPr>
        <p:spPr>
          <a:xfrm>
            <a:off x="379720" y="2212294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A4FB96C-F7EF-EAB4-B41B-B33B8519D597}"/>
              </a:ext>
            </a:extLst>
          </p:cNvPr>
          <p:cNvSpPr/>
          <p:nvPr/>
        </p:nvSpPr>
        <p:spPr>
          <a:xfrm>
            <a:off x="379720" y="3466645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9786407-7CF0-7AC0-A4B2-2DA2018FF3C0}"/>
              </a:ext>
            </a:extLst>
          </p:cNvPr>
          <p:cNvSpPr/>
          <p:nvPr/>
        </p:nvSpPr>
        <p:spPr>
          <a:xfrm>
            <a:off x="379720" y="4720996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3</a:t>
            </a:r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8D0D0589-3399-449A-53F7-E0C00FC4EC7E}"/>
              </a:ext>
            </a:extLst>
          </p:cNvPr>
          <p:cNvCxnSpPr>
            <a:stCxn id="7" idx="4"/>
            <a:endCxn id="8" idx="0"/>
          </p:cNvCxnSpPr>
          <p:nvPr/>
        </p:nvCxnSpPr>
        <p:spPr>
          <a:xfrm>
            <a:off x="787934" y="3026228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D57508A1-BA77-2185-43EE-5B8B938D10CF}"/>
              </a:ext>
            </a:extLst>
          </p:cNvPr>
          <p:cNvCxnSpPr/>
          <p:nvPr/>
        </p:nvCxnSpPr>
        <p:spPr>
          <a:xfrm>
            <a:off x="787934" y="4280579"/>
            <a:ext cx="0" cy="44041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8657C17-1F96-9485-EA7D-78681ED2F2CF}"/>
              </a:ext>
            </a:extLst>
          </p:cNvPr>
          <p:cNvSpPr>
            <a:spLocks noGrp="1"/>
          </p:cNvSpPr>
          <p:nvPr/>
        </p:nvSpPr>
        <p:spPr>
          <a:xfrm>
            <a:off x="1479177" y="2399052"/>
            <a:ext cx="8229600" cy="4404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/>
              <a:t>18 </a:t>
            </a:r>
            <a:r>
              <a:rPr lang="pt-PT" dirty="0" err="1"/>
              <a:t>Stored</a:t>
            </a:r>
            <a:r>
              <a:rPr lang="pt-PT" dirty="0"/>
              <a:t> </a:t>
            </a:r>
            <a:r>
              <a:rPr lang="pt-PT" dirty="0" err="1"/>
              <a:t>Procedures</a:t>
            </a:r>
            <a:r>
              <a:rPr lang="pt-PT" dirty="0"/>
              <a:t>;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0BA130B-90B5-396E-CA76-9174B1CCDC76}"/>
              </a:ext>
            </a:extLst>
          </p:cNvPr>
          <p:cNvSpPr txBox="1"/>
          <p:nvPr/>
        </p:nvSpPr>
        <p:spPr>
          <a:xfrm>
            <a:off x="1479177" y="3634248"/>
            <a:ext cx="1429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700" dirty="0"/>
              <a:t>10 </a:t>
            </a:r>
            <a:r>
              <a:rPr lang="pt-PT" sz="2700" dirty="0" err="1"/>
              <a:t>UDFs</a:t>
            </a:r>
            <a:r>
              <a:rPr lang="pt-PT" sz="2700" dirty="0"/>
              <a:t>;</a:t>
            </a:r>
          </a:p>
          <a:p>
            <a:endParaRPr lang="pt-PT" sz="27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E9FD308-22D8-3410-1B04-AF9E4A6EDF19}"/>
              </a:ext>
            </a:extLst>
          </p:cNvPr>
          <p:cNvSpPr txBox="1"/>
          <p:nvPr/>
        </p:nvSpPr>
        <p:spPr>
          <a:xfrm>
            <a:off x="1479177" y="4874047"/>
            <a:ext cx="53366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700" dirty="0" err="1"/>
              <a:t>Triggers</a:t>
            </a:r>
            <a:r>
              <a:rPr lang="pt-PT" sz="2700" dirty="0"/>
              <a:t> (por realizar).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5DF85319-6C73-8CDD-6570-774CDA32EB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0" r="34722"/>
          <a:stretch/>
        </p:blipFill>
        <p:spPr>
          <a:xfrm>
            <a:off x="5998028" y="0"/>
            <a:ext cx="61939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54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E91E49-BB53-B104-7D19-BF90BF3D9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65E6B47-993B-E8A0-DB22-D8E1201F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967346-3422-0CD0-7446-AAC1A66AFE6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1939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b="1" dirty="0">
                <a:solidFill>
                  <a:srgbClr val="C00000"/>
                </a:solidFill>
              </a:rPr>
              <a:t>Escalabilidade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F48ADF-0692-AAEB-F5A3-F605F7319DB3}"/>
              </a:ext>
            </a:extLst>
          </p:cNvPr>
          <p:cNvSpPr/>
          <p:nvPr/>
        </p:nvSpPr>
        <p:spPr>
          <a:xfrm>
            <a:off x="379720" y="2260871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6B126C-3336-2BEF-6630-CC122BA4B922}"/>
              </a:ext>
            </a:extLst>
          </p:cNvPr>
          <p:cNvSpPr/>
          <p:nvPr/>
        </p:nvSpPr>
        <p:spPr>
          <a:xfrm>
            <a:off x="379720" y="4707918"/>
            <a:ext cx="816428" cy="8139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dirty="0"/>
              <a:t>2</a:t>
            </a:r>
          </a:p>
        </p:txBody>
      </p:sp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0CA2C62E-18D0-942D-CBD4-ADBCAA6C4F3C}"/>
              </a:ext>
            </a:extLst>
          </p:cNvPr>
          <p:cNvCxnSpPr>
            <a:stCxn id="5" idx="4"/>
            <a:endCxn id="6" idx="0"/>
          </p:cNvCxnSpPr>
          <p:nvPr/>
        </p:nvCxnSpPr>
        <p:spPr>
          <a:xfrm>
            <a:off x="787934" y="3074805"/>
            <a:ext cx="0" cy="163311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FFB7D94-A6B0-F098-532F-6088BD593924}"/>
              </a:ext>
            </a:extLst>
          </p:cNvPr>
          <p:cNvSpPr>
            <a:spLocks noGrp="1"/>
          </p:cNvSpPr>
          <p:nvPr/>
        </p:nvSpPr>
        <p:spPr>
          <a:xfrm>
            <a:off x="1479177" y="2447629"/>
            <a:ext cx="8229600" cy="4404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 err="1"/>
              <a:t>Views</a:t>
            </a:r>
            <a:r>
              <a:rPr lang="pt-PT" dirty="0"/>
              <a:t> ainda por realizar;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B8D53B3-F053-2945-1AF9-459227111CA8}"/>
              </a:ext>
            </a:extLst>
          </p:cNvPr>
          <p:cNvSpPr txBox="1"/>
          <p:nvPr/>
        </p:nvSpPr>
        <p:spPr>
          <a:xfrm>
            <a:off x="1453424" y="4014847"/>
            <a:ext cx="41363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700" dirty="0"/>
              <a:t>Indexes não foram implementados visto a base de dados ainda pequena mas serão feitos futuramente</a:t>
            </a:r>
          </a:p>
          <a:p>
            <a:endParaRPr lang="pt-PT" sz="2700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C2C89D4-39E8-4240-B099-E810C08AD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0" r="34722"/>
          <a:stretch/>
        </p:blipFill>
        <p:spPr>
          <a:xfrm>
            <a:off x="5998028" y="48577"/>
            <a:ext cx="61939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91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DF4C4C4C-436A-1C59-C166-F08D8C5F0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0960" y="1631610"/>
            <a:ext cx="5000660" cy="1755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D3576D6F-BCCC-91E3-5526-705CE3963737}"/>
              </a:ext>
            </a:extLst>
          </p:cNvPr>
          <p:cNvSpPr txBox="1"/>
          <p:nvPr/>
        </p:nvSpPr>
        <p:spPr>
          <a:xfrm>
            <a:off x="5738809" y="2182041"/>
            <a:ext cx="5921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 dirty="0" err="1">
                <a:solidFill>
                  <a:srgbClr val="C00000"/>
                </a:solidFill>
              </a:rPr>
              <a:t>Stored</a:t>
            </a:r>
            <a:r>
              <a:rPr lang="pt-PT" sz="2000" b="1" dirty="0">
                <a:solidFill>
                  <a:srgbClr val="C00000"/>
                </a:solidFill>
              </a:rPr>
              <a:t> </a:t>
            </a:r>
            <a:r>
              <a:rPr lang="pt-PT" sz="2000" b="1" dirty="0" err="1">
                <a:solidFill>
                  <a:srgbClr val="C00000"/>
                </a:solidFill>
              </a:rPr>
              <a:t>Procedure</a:t>
            </a:r>
            <a:r>
              <a:rPr lang="pt-PT" sz="2000" b="1" dirty="0">
                <a:solidFill>
                  <a:srgbClr val="C00000"/>
                </a:solidFill>
              </a:rPr>
              <a:t> </a:t>
            </a:r>
            <a:r>
              <a:rPr lang="pt-PT" sz="2000" b="1" i="1" dirty="0" err="1">
                <a:solidFill>
                  <a:srgbClr val="C00000"/>
                </a:solidFill>
              </a:rPr>
              <a:t>CreateEstacao</a:t>
            </a:r>
            <a:r>
              <a:rPr lang="pt-PT" sz="2000" b="1" i="1" dirty="0">
                <a:solidFill>
                  <a:srgbClr val="C00000"/>
                </a:solidFill>
              </a:rPr>
              <a:t>	     </a:t>
            </a:r>
            <a:r>
              <a:rPr lang="pt-PT" sz="2000" dirty="0"/>
              <a:t>adiciona uma estação e o respetivo número de linhas e plataformas.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A645AF23-52B4-24BE-15F3-DFC71CDF5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3836" y="4198063"/>
            <a:ext cx="4714908" cy="158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A2777780-E974-33FE-E1ED-F3EA9B273341}"/>
              </a:ext>
            </a:extLst>
          </p:cNvPr>
          <p:cNvSpPr txBox="1"/>
          <p:nvPr/>
        </p:nvSpPr>
        <p:spPr>
          <a:xfrm>
            <a:off x="5738808" y="4604197"/>
            <a:ext cx="5921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 dirty="0">
                <a:solidFill>
                  <a:srgbClr val="C00000"/>
                </a:solidFill>
              </a:rPr>
              <a:t>Stored Procedure </a:t>
            </a:r>
            <a:r>
              <a:rPr lang="pt-PT" sz="2000" b="1" i="1" dirty="0" err="1">
                <a:solidFill>
                  <a:srgbClr val="C00000"/>
                </a:solidFill>
              </a:rPr>
              <a:t>AlterComboio</a:t>
            </a:r>
            <a:r>
              <a:rPr lang="pt-PT" sz="2000" b="1" i="1" dirty="0">
                <a:solidFill>
                  <a:srgbClr val="C00000"/>
                </a:solidFill>
              </a:rPr>
              <a:t> 	    </a:t>
            </a:r>
            <a:r>
              <a:rPr lang="pt-PT" sz="2000" dirty="0"/>
              <a:t>atualiza o revisor e condutor de um determinado comboio dado o seu ID.</a:t>
            </a:r>
            <a:endParaRPr lang="pt-PT" sz="2000" i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AF4DAF-2255-74F4-2A89-27EC1930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pt-PT" b="1" dirty="0">
                <a:solidFill>
                  <a:srgbClr val="C00000"/>
                </a:solidFill>
              </a:rPr>
              <a:t>EXEMPLOS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51BF425B-CC6B-2543-F37A-C1E61DDF8308}"/>
              </a:ext>
            </a:extLst>
          </p:cNvPr>
          <p:cNvCxnSpPr/>
          <p:nvPr/>
        </p:nvCxnSpPr>
        <p:spPr>
          <a:xfrm>
            <a:off x="9265780" y="2405169"/>
            <a:ext cx="43542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253D396D-3335-C10F-4D3E-3A7B9BF00815}"/>
              </a:ext>
            </a:extLst>
          </p:cNvPr>
          <p:cNvCxnSpPr/>
          <p:nvPr/>
        </p:nvCxnSpPr>
        <p:spPr>
          <a:xfrm>
            <a:off x="9222239" y="4829705"/>
            <a:ext cx="43542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8988193-41D3-598E-3564-3554AEFBB7F8}"/>
              </a:ext>
            </a:extLst>
          </p:cNvPr>
          <p:cNvSpPr/>
          <p:nvPr/>
        </p:nvSpPr>
        <p:spPr>
          <a:xfrm>
            <a:off x="250371" y="1356358"/>
            <a:ext cx="11767458" cy="2111829"/>
          </a:xfrm>
          <a:prstGeom prst="round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A9FDDC1C-73C8-3CAE-B924-20E582AA6D46}"/>
              </a:ext>
            </a:extLst>
          </p:cNvPr>
          <p:cNvSpPr/>
          <p:nvPr/>
        </p:nvSpPr>
        <p:spPr>
          <a:xfrm>
            <a:off x="250371" y="3934885"/>
            <a:ext cx="11767458" cy="2111829"/>
          </a:xfrm>
          <a:prstGeom prst="round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35001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233</Words>
  <Application>Microsoft Office PowerPoint</Application>
  <PresentationFormat>Ecrã Panorâmico</PresentationFormat>
  <Paragraphs>55</Paragraphs>
  <Slides>12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CONTEÚDO</vt:lpstr>
      <vt:lpstr>REQUERIMENTOS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EXEMPLOS</vt:lpstr>
      <vt:lpstr>EXEMPLOS</vt:lpstr>
      <vt:lpstr>DEMONSTRAÇÃO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Inês Bastos</dc:creator>
  <cp:lastModifiedBy>Rafael Coelho</cp:lastModifiedBy>
  <cp:revision>5</cp:revision>
  <dcterms:created xsi:type="dcterms:W3CDTF">2022-06-22T23:34:04Z</dcterms:created>
  <dcterms:modified xsi:type="dcterms:W3CDTF">2022-06-23T09:21:41Z</dcterms:modified>
</cp:coreProperties>
</file>

<file path=docProps/thumbnail.jpeg>
</file>